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50" autoAdjust="0"/>
    <p:restoredTop sz="94660"/>
  </p:normalViewPr>
  <p:slideViewPr>
    <p:cSldViewPr snapToGrid="0">
      <p:cViewPr>
        <p:scale>
          <a:sx n="33" d="100"/>
          <a:sy n="33" d="100"/>
        </p:scale>
        <p:origin x="160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228CF-209C-4C54-A265-7403FF06B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953" y="4954765"/>
            <a:ext cx="16037719" cy="10540259"/>
          </a:xfrm>
        </p:spPr>
        <p:txBody>
          <a:bodyPr anchor="b"/>
          <a:lstStyle>
            <a:lvl1pPr algn="ctr">
              <a:defRPr sz="1052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17FE4-295C-41A8-AC2B-F6F7DD300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4209"/>
            </a:lvl1pPr>
            <a:lvl2pPr marL="801883" indent="0" algn="ctr">
              <a:buNone/>
              <a:defRPr sz="3508"/>
            </a:lvl2pPr>
            <a:lvl3pPr marL="1603766" indent="0" algn="ctr">
              <a:buNone/>
              <a:defRPr sz="3157"/>
            </a:lvl3pPr>
            <a:lvl4pPr marL="2405649" indent="0" algn="ctr">
              <a:buNone/>
              <a:defRPr sz="2806"/>
            </a:lvl4pPr>
            <a:lvl5pPr marL="3207532" indent="0" algn="ctr">
              <a:buNone/>
              <a:defRPr sz="2806"/>
            </a:lvl5pPr>
            <a:lvl6pPr marL="4009415" indent="0" algn="ctr">
              <a:buNone/>
              <a:defRPr sz="2806"/>
            </a:lvl6pPr>
            <a:lvl7pPr marL="4811298" indent="0" algn="ctr">
              <a:buNone/>
              <a:defRPr sz="2806"/>
            </a:lvl7pPr>
            <a:lvl8pPr marL="5613182" indent="0" algn="ctr">
              <a:buNone/>
              <a:defRPr sz="2806"/>
            </a:lvl8pPr>
            <a:lvl9pPr marL="6415065" indent="0" algn="ctr">
              <a:buNone/>
              <a:defRPr sz="280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A3956-299C-459B-A14B-B13F53C5E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62EBE-14D3-441E-BD2E-8AA697C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E504F-62EC-4F00-AAFD-87123D2B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8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76EE-27DC-4254-8495-80CFBD58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269AF-6F07-463E-AA29-28451030C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192F4-6472-41FF-A23F-DF1A04FCF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054FC-05C0-4DDD-B975-7E9C16456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FA6DD-C869-4BD6-96B7-1FE50715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4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F6B834-864B-4C76-B99D-7BB4A4856C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5302657" y="1611875"/>
            <a:ext cx="4610844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33B5E4-60C8-412A-972C-2DF10A486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70124" y="1611875"/>
            <a:ext cx="135652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A4896-887E-4805-BB9B-535A7E375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5D7B7-0AA9-4006-9235-B1AAC0AB7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DF783-EC13-484D-A9A6-27EEBA7B0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1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4131D-8C36-4A87-8EDB-A6971A87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4700E-E22F-426F-8E5C-02B4928C9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8D309-E9DC-40D2-86B0-44EC4898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D3F38-D879-4A85-A695-2F6B487A0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37263-FCFC-46E7-8F56-65EF4A80E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5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24A2-411B-4D21-AAEE-503648842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87" y="7547783"/>
            <a:ext cx="18443377" cy="12593645"/>
          </a:xfrm>
        </p:spPr>
        <p:txBody>
          <a:bodyPr anchor="b"/>
          <a:lstStyle>
            <a:lvl1pPr>
              <a:defRPr sz="1052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26658-83A1-4CA3-8FCF-18B68FCFF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8987" y="20260569"/>
            <a:ext cx="18443377" cy="6622701"/>
          </a:xfrm>
        </p:spPr>
        <p:txBody>
          <a:bodyPr/>
          <a:lstStyle>
            <a:lvl1pPr marL="0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1pPr>
            <a:lvl2pPr marL="801883" indent="0">
              <a:buNone/>
              <a:defRPr sz="3508">
                <a:solidFill>
                  <a:schemeClr val="tx1">
                    <a:tint val="75000"/>
                  </a:schemeClr>
                </a:solidFill>
              </a:defRPr>
            </a:lvl2pPr>
            <a:lvl3pPr marL="1603766" indent="0">
              <a:buNone/>
              <a:defRPr sz="3157">
                <a:solidFill>
                  <a:schemeClr val="tx1">
                    <a:tint val="75000"/>
                  </a:schemeClr>
                </a:solidFill>
              </a:defRPr>
            </a:lvl3pPr>
            <a:lvl4pPr marL="2405649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4pPr>
            <a:lvl5pPr marL="320753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5pPr>
            <a:lvl6pPr marL="400941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6pPr>
            <a:lvl7pPr marL="4811298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7pPr>
            <a:lvl8pPr marL="561318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8pPr>
            <a:lvl9pPr marL="641506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45A6A-59C1-45F6-BA89-59A954FDC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28559-9359-49FD-BA3F-F62F2187E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83673-E364-4E85-B245-620630C07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00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31EC-97E4-4510-A223-AC0F1D725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0E4C1-3A6E-47E9-8728-A889CE27CB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A619E-1876-49F6-BE0B-1EC64644C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1DE65-607A-4045-94A8-775794B54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75C5A-A37F-4F4F-A114-13A3AE0FF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F152E-15E6-42D2-B7D3-C2ED5DF73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00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DF4C-2439-48BC-AA7D-111760506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09" y="1611877"/>
            <a:ext cx="18443377" cy="585180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B319A-1FD3-4203-9999-8F6FB990A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2910" y="7421634"/>
            <a:ext cx="9046275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C341D-A4C6-4CF6-AA4D-29745763C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2910" y="11058863"/>
            <a:ext cx="904627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7CB314-DD45-4A59-9D77-02435442A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825460" y="7421634"/>
            <a:ext cx="9090826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7A8224-3C3B-4C77-A109-7DFD262597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825460" y="11058863"/>
            <a:ext cx="9090826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E2F78A-9385-49C0-ABDB-845C623BD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2FD17C-D422-430C-A002-F84F18983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01441A-3B9B-45BC-AE3E-91D2ADCB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5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FAA49-1049-4064-931C-10A6A0F50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DB26E-BF33-46EB-816B-B5CDB148E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87875-B2E0-4D5B-9D26-814674584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F6CCA-C5B8-474F-B5FD-DB9A4B4A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62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9BF6D8-B71F-40C7-805C-01F588C2C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EE24D-340A-4DC5-AA76-F62036CCF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17CC6-7F70-4524-9BB3-86E21FB3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05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0E506-E4D9-4C8F-A039-822BEC285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8878E-4ED2-49D0-BCE8-202E0CECD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>
              <a:defRPr sz="5612"/>
            </a:lvl1pPr>
            <a:lvl2pPr>
              <a:defRPr sz="4911"/>
            </a:lvl2pPr>
            <a:lvl3pPr>
              <a:defRPr sz="4209"/>
            </a:lvl3pPr>
            <a:lvl4pPr>
              <a:defRPr sz="3508"/>
            </a:lvl4pPr>
            <a:lvl5pPr>
              <a:defRPr sz="3508"/>
            </a:lvl5pPr>
            <a:lvl6pPr>
              <a:defRPr sz="3508"/>
            </a:lvl6pPr>
            <a:lvl7pPr>
              <a:defRPr sz="3508"/>
            </a:lvl7pPr>
            <a:lvl8pPr>
              <a:defRPr sz="3508"/>
            </a:lvl8pPr>
            <a:lvl9pPr>
              <a:defRPr sz="350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C9133A-D718-420B-BF01-29685969F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E2BD8-AEA7-47C5-92CB-1F87F59B2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0FD32-8115-4DFB-8D2B-3219640DA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07D60-F7F2-486B-9DAD-F92F50314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76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031E3-4A5D-4B59-B069-6B0C4780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62C83D-523E-4810-9693-31F1AB40A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 marL="0" indent="0">
              <a:buNone/>
              <a:defRPr sz="5612"/>
            </a:lvl1pPr>
            <a:lvl2pPr marL="801883" indent="0">
              <a:buNone/>
              <a:defRPr sz="4911"/>
            </a:lvl2pPr>
            <a:lvl3pPr marL="1603766" indent="0">
              <a:buNone/>
              <a:defRPr sz="4209"/>
            </a:lvl3pPr>
            <a:lvl4pPr marL="2405649" indent="0">
              <a:buNone/>
              <a:defRPr sz="3508"/>
            </a:lvl4pPr>
            <a:lvl5pPr marL="3207532" indent="0">
              <a:buNone/>
              <a:defRPr sz="3508"/>
            </a:lvl5pPr>
            <a:lvl6pPr marL="4009415" indent="0">
              <a:buNone/>
              <a:defRPr sz="3508"/>
            </a:lvl6pPr>
            <a:lvl7pPr marL="4811298" indent="0">
              <a:buNone/>
              <a:defRPr sz="3508"/>
            </a:lvl7pPr>
            <a:lvl8pPr marL="5613182" indent="0">
              <a:buNone/>
              <a:defRPr sz="3508"/>
            </a:lvl8pPr>
            <a:lvl9pPr marL="6415065" indent="0">
              <a:buNone/>
              <a:defRPr sz="3508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44C42-9028-4DCE-9874-1D36E2DDD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719C7-8298-46AE-A529-054ED71CA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6F930-1CD1-4F59-8C1F-F4A905E8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2092F-7A8D-4887-94F0-0658B903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2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C163B9-8E3E-4C3F-8725-7AA619421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124" y="1611877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C6449-D16A-4584-BC8A-BD2064E9B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46E7C-D6BA-4D06-9EEC-C803C84DD8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7012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7D47D-5B90-4166-9D90-1815D1B96C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3326" y="28060639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EC6C7-2752-4324-84FC-09E92A51B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102185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1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1603766" rtl="0" eaLnBrk="1" latinLnBrk="0" hangingPunct="1">
        <a:lnSpc>
          <a:spcPct val="90000"/>
        </a:lnSpc>
        <a:spcBef>
          <a:spcPct val="0"/>
        </a:spcBef>
        <a:buNone/>
        <a:defRPr sz="77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0942" indent="-400942" algn="l" defTabSz="1603766" rtl="0" eaLnBrk="1" latinLnBrk="0" hangingPunct="1">
        <a:lnSpc>
          <a:spcPct val="90000"/>
        </a:lnSpc>
        <a:spcBef>
          <a:spcPts val="1754"/>
        </a:spcBef>
        <a:buFont typeface="Arial" panose="020B0604020202020204" pitchFamily="34" charset="0"/>
        <a:buChar char="•"/>
        <a:defRPr sz="4911" kern="1200">
          <a:solidFill>
            <a:schemeClr val="tx1"/>
          </a:solidFill>
          <a:latin typeface="+mn-lt"/>
          <a:ea typeface="+mn-ea"/>
          <a:cs typeface="+mn-cs"/>
        </a:defRPr>
      </a:lvl1pPr>
      <a:lvl2pPr marL="1202825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004708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3pPr>
      <a:lvl4pPr marL="2806591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608474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410357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5212240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6014123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816006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1pPr>
      <a:lvl2pPr marL="801883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2pPr>
      <a:lvl3pPr marL="1603766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3pPr>
      <a:lvl4pPr marL="2405649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20753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00941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4811298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561318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41506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3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7E4734-EFE2-4D48-87A3-4604161E641D}"/>
              </a:ext>
            </a:extLst>
          </p:cNvPr>
          <p:cNvSpPr txBox="1"/>
          <p:nvPr/>
        </p:nvSpPr>
        <p:spPr>
          <a:xfrm>
            <a:off x="493302" y="496680"/>
            <a:ext cx="20337108" cy="163121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tr-TR" sz="10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Potato</a:t>
            </a:r>
            <a:r>
              <a:rPr lang="tr-TR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Integrated Technologies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2F4E9-F3C7-434A-BF74-8DEB06A7443E}"/>
              </a:ext>
            </a:extLst>
          </p:cNvPr>
          <p:cNvSpPr txBox="1"/>
          <p:nvPr/>
        </p:nvSpPr>
        <p:spPr>
          <a:xfrm>
            <a:off x="525268" y="2454068"/>
            <a:ext cx="20305142" cy="286232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tr-TR" sz="3600" dirty="0"/>
              <a:t>PITECH (Potato Integrated Technologies) was</a:t>
            </a:r>
            <a:r>
              <a:rPr lang="en-US" sz="3600" dirty="0"/>
              <a:t> </a:t>
            </a:r>
            <a:r>
              <a:rPr lang="tr-TR" sz="3600" dirty="0"/>
              <a:t>founded</a:t>
            </a:r>
            <a:r>
              <a:rPr lang="en-US" sz="3600" dirty="0"/>
              <a:t> </a:t>
            </a:r>
            <a:r>
              <a:rPr lang="tr-TR" sz="3600" dirty="0"/>
              <a:t>in 2018 with</a:t>
            </a:r>
            <a:r>
              <a:rPr lang="en-US" sz="3600" dirty="0"/>
              <a:t> five shareholders </a:t>
            </a:r>
            <a:r>
              <a:rPr lang="tr-TR" sz="3600" dirty="0"/>
              <a:t>from different </a:t>
            </a:r>
            <a:r>
              <a:rPr lang="en-US" sz="3600" dirty="0"/>
              <a:t>backgrounds.</a:t>
            </a:r>
            <a:r>
              <a:rPr lang="tr-TR" sz="3600" dirty="0"/>
              <a:t> As PITECH engineers our aim is to </a:t>
            </a:r>
            <a:r>
              <a:rPr lang="en-US" sz="3600" dirty="0"/>
              <a:t>build a robot that we can control from a distance up to at least 30 meter</a:t>
            </a:r>
            <a:r>
              <a:rPr lang="tr-TR" sz="3600" dirty="0"/>
              <a:t> </a:t>
            </a:r>
            <a:r>
              <a:rPr lang="tr-TR" sz="3600" dirty="0" err="1"/>
              <a:t>indoor</a:t>
            </a:r>
            <a:r>
              <a:rPr lang="tr-TR" sz="3600" dirty="0"/>
              <a:t> </a:t>
            </a:r>
            <a:r>
              <a:rPr lang="en-US" sz="3600" dirty="0"/>
              <a:t>with a remote controller.</a:t>
            </a:r>
            <a:r>
              <a:rPr lang="tr-TR" sz="3600" dirty="0"/>
              <a:t> This robot tries to score within a playfield in its opponent’s goal and defend its </a:t>
            </a:r>
            <a:r>
              <a:rPr lang="tr-TR" sz="3600" dirty="0" err="1"/>
              <a:t>own</a:t>
            </a:r>
            <a:r>
              <a:rPr lang="tr-TR" sz="3600" dirty="0"/>
              <a:t> </a:t>
            </a:r>
            <a:r>
              <a:rPr lang="tr-TR" sz="3600" dirty="0" err="1"/>
              <a:t>goal</a:t>
            </a:r>
            <a:r>
              <a:rPr lang="tr-TR" sz="3600" dirty="0"/>
              <a:t> </a:t>
            </a:r>
            <a:r>
              <a:rPr lang="tr-TR" sz="3600" dirty="0" err="1"/>
              <a:t>with</a:t>
            </a:r>
            <a:r>
              <a:rPr lang="en-US" sz="3600" dirty="0"/>
              <a:t>out actually monitoring the play-field with naked eye. It transfers the ball to opponent’s half-field in less than 20 seconds without grasping, scooping or carrying the ball.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903181-270D-4C11-8C70-53102CB42AB2}"/>
              </a:ext>
            </a:extLst>
          </p:cNvPr>
          <p:cNvGrpSpPr/>
          <p:nvPr/>
        </p:nvGrpSpPr>
        <p:grpSpPr>
          <a:xfrm>
            <a:off x="543652" y="5391762"/>
            <a:ext cx="5701021" cy="2990592"/>
            <a:chOff x="404812" y="4798367"/>
            <a:chExt cx="8001769" cy="29905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28C2A4-01AD-4BAE-9EA9-E560AFCA42EC}"/>
                </a:ext>
              </a:extLst>
            </p:cNvPr>
            <p:cNvSpPr txBox="1"/>
            <p:nvPr/>
          </p:nvSpPr>
          <p:spPr>
            <a:xfrm>
              <a:off x="404812" y="5388302"/>
              <a:ext cx="8001769" cy="240065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tr-TR" sz="3000" dirty="0"/>
                <a:t>Fatma Nur Arabacı </a:t>
              </a:r>
              <a:r>
                <a:rPr lang="tr-TR" sz="3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 </a:t>
              </a:r>
              <a:r>
                <a:rPr lang="en-US" sz="3000" i="1" dirty="0"/>
                <a:t>C</a:t>
              </a:r>
              <a:r>
                <a:rPr lang="tr-TR" sz="3000" i="1" dirty="0"/>
                <a:t>EO</a:t>
              </a:r>
              <a:endParaRPr lang="en-US" sz="3000" i="1" dirty="0"/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/>
                <a:t>Furkan Bahadır ELİK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TO</a:t>
              </a:r>
              <a:endParaRPr lang="en-US" sz="3000" i="1" dirty="0"/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İrem</a:t>
              </a:r>
              <a:r>
                <a:rPr lang="en-US" sz="3000" dirty="0"/>
                <a:t> COŞKUN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OO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Berkay</a:t>
              </a:r>
              <a:r>
                <a:rPr lang="en-US" sz="3000" dirty="0"/>
                <a:t> GÖKSU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MO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Aycan</a:t>
              </a:r>
              <a:r>
                <a:rPr lang="en-US" sz="3000" dirty="0"/>
                <a:t> BEYENİR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FO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E4A5B2-9D73-4109-B8D0-EC81F517FD2E}"/>
                </a:ext>
              </a:extLst>
            </p:cNvPr>
            <p:cNvSpPr/>
            <p:nvPr/>
          </p:nvSpPr>
          <p:spPr>
            <a:xfrm>
              <a:off x="404812" y="4798367"/>
              <a:ext cx="8001769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</a:rPr>
                <a:t>SHAREHOLDERS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7FB8FD5-A6A0-4308-AEC1-7A3A55EFD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365928"/>
              </p:ext>
            </p:extLst>
          </p:nvPr>
        </p:nvGraphicFramePr>
        <p:xfrm>
          <a:off x="543652" y="8527493"/>
          <a:ext cx="5701021" cy="48463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701021">
                  <a:extLst>
                    <a:ext uri="{9D8B030D-6E8A-4147-A177-3AD203B41FA5}">
                      <a16:colId xmlns:a16="http://schemas.microsoft.com/office/drawing/2014/main" val="1698945802"/>
                    </a:ext>
                  </a:extLst>
                </a:gridCol>
              </a:tblGrid>
              <a:tr h="4644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DELIVERABLES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225196"/>
                  </a:ext>
                </a:extLst>
              </a:tr>
              <a:tr h="417960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Potato Robot</a:t>
                      </a:r>
                      <a:endParaRPr lang="tr-TR" sz="30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Controller Unit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Li-Po Battery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Game Field Walls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Balls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Dummy Robot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Manu</a:t>
                      </a:r>
                      <a:r>
                        <a:rPr lang="tr-TR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2-year Warranty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Pack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58691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DCD66C5-4B9B-419E-9DE1-B2B00F55FCA2}"/>
              </a:ext>
            </a:extLst>
          </p:cNvPr>
          <p:cNvSpPr txBox="1"/>
          <p:nvPr/>
        </p:nvSpPr>
        <p:spPr>
          <a:xfrm>
            <a:off x="316320" y="29349667"/>
            <a:ext cx="13276158" cy="646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s-Latn-BA" sz="3600" dirty="0"/>
              <a:t>Special Thanks To</a:t>
            </a:r>
            <a:r>
              <a:rPr lang="tr-TR" sz="3600" dirty="0"/>
              <a:t> our Supervisor </a:t>
            </a:r>
            <a:r>
              <a:rPr lang="tr-T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Arzu Tuncay KOÇ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8B918E-6D1F-425D-AE38-9455FF182103}"/>
              </a:ext>
            </a:extLst>
          </p:cNvPr>
          <p:cNvGrpSpPr/>
          <p:nvPr/>
        </p:nvGrpSpPr>
        <p:grpSpPr>
          <a:xfrm>
            <a:off x="516783" y="13671191"/>
            <a:ext cx="5701021" cy="2067263"/>
            <a:chOff x="404812" y="4798367"/>
            <a:chExt cx="9417614" cy="20672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757E68-7674-4C0C-A2E2-79F201C73078}"/>
                </a:ext>
              </a:extLst>
            </p:cNvPr>
            <p:cNvSpPr txBox="1"/>
            <p:nvPr/>
          </p:nvSpPr>
          <p:spPr>
            <a:xfrm>
              <a:off x="404812" y="5388302"/>
              <a:ext cx="9417614" cy="1477328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User friendly control module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Fast-learning curve for the user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Wide field of view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821B45-53AD-4AF1-8A91-28EC6505A9B6}"/>
                </a:ext>
              </a:extLst>
            </p:cNvPr>
            <p:cNvSpPr/>
            <p:nvPr/>
          </p:nvSpPr>
          <p:spPr>
            <a:xfrm>
              <a:off x="404812" y="4798367"/>
              <a:ext cx="9417614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</a:rPr>
                <a:t>OUTSTANDING FEATURES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8" name="İçerik Yer Tutucusu 9">
            <a:extLst>
              <a:ext uri="{FF2B5EF4-FFF2-40B4-BE49-F238E27FC236}">
                <a16:creationId xmlns:a16="http://schemas.microsoft.com/office/drawing/2014/main" id="{0D15F750-29AF-4DB0-AD53-205679FC16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0725538"/>
              </p:ext>
            </p:extLst>
          </p:nvPr>
        </p:nvGraphicFramePr>
        <p:xfrm>
          <a:off x="14081076" y="6089856"/>
          <a:ext cx="6767718" cy="10222103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4265918">
                  <a:extLst>
                    <a:ext uri="{9D8B030D-6E8A-4147-A177-3AD203B41FA5}">
                      <a16:colId xmlns:a16="http://schemas.microsoft.com/office/drawing/2014/main" val="4286130752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989257401"/>
                    </a:ext>
                  </a:extLst>
                </a:gridCol>
                <a:gridCol w="1882368">
                  <a:extLst>
                    <a:ext uri="{9D8B030D-6E8A-4147-A177-3AD203B41FA5}">
                      <a16:colId xmlns:a16="http://schemas.microsoft.com/office/drawing/2014/main" val="104283066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Materials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Cost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504033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DC Motor with Gearbox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96787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L298N Motor Driver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$1.5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906493"/>
                  </a:ext>
                </a:extLst>
              </a:tr>
              <a:tr h="476885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Push-Pull Solenoid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33838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Uno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6044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Mega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8681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FPV Drone Kit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793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NRF24L01+PA+LNA SMA 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3841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Joystick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$0.50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6065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LCD screen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98709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900 mA</a:t>
                      </a:r>
                      <a:r>
                        <a:rPr lang="tr-TR" sz="3000" b="0" dirty="0">
                          <a:effectLst/>
                        </a:rPr>
                        <a:t>h</a:t>
                      </a:r>
                      <a:r>
                        <a:rPr lang="en-US" sz="3000" b="0" dirty="0">
                          <a:effectLst/>
                        </a:rPr>
                        <a:t> 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0739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1350 mA</a:t>
                      </a:r>
                      <a:r>
                        <a:rPr lang="tr-TR" sz="3000" b="0">
                          <a:effectLst/>
                        </a:rPr>
                        <a:t>h</a:t>
                      </a:r>
                      <a:r>
                        <a:rPr lang="en-US" sz="3000" b="0">
                          <a:effectLst/>
                        </a:rPr>
                        <a:t> </a:t>
                      </a:r>
                      <a:r>
                        <a:rPr lang="en-US" sz="3000" b="0" dirty="0">
                          <a:effectLst/>
                        </a:rPr>
                        <a:t>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$18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32754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Buck Converter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06262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Plexiglass Chassis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688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Standard Wheels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7264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 Wheel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54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Cables &amp; Connectors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01196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Structural connections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$3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296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Dummy Robot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61934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$0.25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2817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Play Field Walls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5271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Total: 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dirty="0">
                          <a:effectLst/>
                        </a:rPr>
                        <a:t>$</a:t>
                      </a:r>
                      <a:r>
                        <a:rPr lang="en-US" sz="3000" b="0" dirty="0">
                          <a:effectLst/>
                        </a:rPr>
                        <a:t>189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654190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EBE0416-E31E-4B53-AC12-D71A61CF3F0B}"/>
              </a:ext>
            </a:extLst>
          </p:cNvPr>
          <p:cNvSpPr/>
          <p:nvPr/>
        </p:nvSpPr>
        <p:spPr>
          <a:xfrm>
            <a:off x="14081076" y="5420394"/>
            <a:ext cx="6767719" cy="58993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</a:rPr>
              <a:t>BUDGET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20" name="Tablo 12">
            <a:extLst>
              <a:ext uri="{FF2B5EF4-FFF2-40B4-BE49-F238E27FC236}">
                <a16:creationId xmlns:a16="http://schemas.microsoft.com/office/drawing/2014/main" id="{A01F7DAA-8BF2-43E2-868A-818554317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182135"/>
              </p:ext>
            </p:extLst>
          </p:nvPr>
        </p:nvGraphicFramePr>
        <p:xfrm>
          <a:off x="428293" y="17164289"/>
          <a:ext cx="8420740" cy="510463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482862">
                  <a:extLst>
                    <a:ext uri="{9D8B030D-6E8A-4147-A177-3AD203B41FA5}">
                      <a16:colId xmlns:a16="http://schemas.microsoft.com/office/drawing/2014/main" val="2091407129"/>
                    </a:ext>
                  </a:extLst>
                </a:gridCol>
                <a:gridCol w="2937878">
                  <a:extLst>
                    <a:ext uri="{9D8B030D-6E8A-4147-A177-3AD203B41FA5}">
                      <a16:colId xmlns:a16="http://schemas.microsoft.com/office/drawing/2014/main" val="22875927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Telecontroller</a:t>
                      </a: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</a:rPr>
                        <a:t> Side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24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Physical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850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 (width x height x length)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kern="1200" dirty="0">
                          <a:effectLst/>
                        </a:rPr>
                        <a:t>15 x 15 x 37 cm</a:t>
                      </a: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050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Weight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202644"/>
                  </a:ext>
                </a:extLst>
              </a:tr>
              <a:tr h="10820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Power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124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Idle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8.03 W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25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Max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8.03 W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17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Operation Time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36 min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603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Operational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301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Screen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>
                          <a:effectLst/>
                        </a:rPr>
                        <a:t>800*480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67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Command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8 bit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266986"/>
                  </a:ext>
                </a:extLst>
              </a:tr>
            </a:tbl>
          </a:graphicData>
        </a:graphic>
      </p:graphicFrame>
      <p:graphicFrame>
        <p:nvGraphicFramePr>
          <p:cNvPr id="21" name="Tablo 13">
            <a:extLst>
              <a:ext uri="{FF2B5EF4-FFF2-40B4-BE49-F238E27FC236}">
                <a16:creationId xmlns:a16="http://schemas.microsoft.com/office/drawing/2014/main" id="{7855C1D6-13C7-413C-B490-684ECD183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128439"/>
              </p:ext>
            </p:extLst>
          </p:nvPr>
        </p:nvGraphicFramePr>
        <p:xfrm>
          <a:off x="12772103" y="17182235"/>
          <a:ext cx="7988200" cy="556869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383598">
                  <a:extLst>
                    <a:ext uri="{9D8B030D-6E8A-4147-A177-3AD203B41FA5}">
                      <a16:colId xmlns:a16="http://schemas.microsoft.com/office/drawing/2014/main" val="434215993"/>
                    </a:ext>
                  </a:extLst>
                </a:gridCol>
                <a:gridCol w="2604602">
                  <a:extLst>
                    <a:ext uri="{9D8B030D-6E8A-4147-A177-3AD203B41FA5}">
                      <a16:colId xmlns:a16="http://schemas.microsoft.com/office/drawing/2014/main" val="2332270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Robot</a:t>
                      </a:r>
                      <a:r>
                        <a:rPr lang="tr-TR" sz="3000" b="1" dirty="0">
                          <a:effectLst/>
                        </a:rPr>
                        <a:t> Side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 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743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Physical </a:t>
                      </a:r>
                      <a:r>
                        <a:rPr lang="en-US" sz="3000" b="0" kern="1200" dirty="0">
                          <a:effectLst/>
                        </a:rPr>
                        <a:t>specifications</a:t>
                      </a:r>
                      <a:endParaRPr lang="tr-TR" sz="3000" b="0" kern="1200" dirty="0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280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Height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27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71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Diameter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28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710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Weight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713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Power Specifications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>
                          <a:effectLst/>
                        </a:rPr>
                        <a:t> </a:t>
                      </a: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918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Idle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5.63 W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44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18.83 W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001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Operation Time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38 min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478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Operational Specifications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54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</a:t>
                      </a:r>
                      <a:r>
                        <a:rPr lang="tr-TR" sz="3000" b="0" dirty="0">
                          <a:effectLst/>
                        </a:rPr>
                        <a:t> Forward</a:t>
                      </a:r>
                      <a:r>
                        <a:rPr lang="en-US" sz="3000" b="0" dirty="0">
                          <a:effectLst/>
                        </a:rPr>
                        <a:t>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0.45 m/sec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551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 Rotation</a:t>
                      </a:r>
                      <a:r>
                        <a:rPr lang="tr-TR" sz="3000" b="0" dirty="0">
                          <a:effectLst/>
                        </a:rPr>
                        <a:t>al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2.3 rad/sec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459008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E5382FEC-2EB8-4967-875E-188E54932856}"/>
              </a:ext>
            </a:extLst>
          </p:cNvPr>
          <p:cNvSpPr/>
          <p:nvPr/>
        </p:nvSpPr>
        <p:spPr>
          <a:xfrm>
            <a:off x="455161" y="16390495"/>
            <a:ext cx="20332012" cy="61723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</a:rPr>
              <a:t>TECHNICAL SPECIFICATIONS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8D0618-FD1A-4DAA-AB83-8B62F6BF5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078951"/>
              </p:ext>
            </p:extLst>
          </p:nvPr>
        </p:nvGraphicFramePr>
        <p:xfrm>
          <a:off x="455161" y="22425364"/>
          <a:ext cx="8420741" cy="286664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420741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 of Solution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Interface : Joystick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Transfer : 2.4 GHz NRF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 Transfer : 5.8 GHz FPV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Shooting : Push - Pull Solenoid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Motion : Brushed DC Motor with Gear Box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3C6B944-F3CB-43F1-B5C3-6EFA0CAC2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312651"/>
              </p:ext>
            </p:extLst>
          </p:nvPr>
        </p:nvGraphicFramePr>
        <p:xfrm>
          <a:off x="428292" y="25536263"/>
          <a:ext cx="8420741" cy="189738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420741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&amp; Engineering Requirements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$200 budget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30+ meters  indoor range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167BE11-3B53-49AB-89B0-EB6BB7503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372" y="4989293"/>
            <a:ext cx="8139574" cy="8438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71B53B-BD93-4A2A-90F7-8F91053CD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285" y="12084098"/>
            <a:ext cx="5236537" cy="4406207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3FD4F9F5-6E45-45DF-862E-7E4DA1682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435543"/>
              </p:ext>
            </p:extLst>
          </p:nvPr>
        </p:nvGraphicFramePr>
        <p:xfrm>
          <a:off x="12772103" y="22991948"/>
          <a:ext cx="7988200" cy="103654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7988200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518271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Results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518271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pic>
        <p:nvPicPr>
          <p:cNvPr id="5" name="Resim 4">
            <a:extLst>
              <a:ext uri="{FF2B5EF4-FFF2-40B4-BE49-F238E27FC236}">
                <a16:creationId xmlns:a16="http://schemas.microsoft.com/office/drawing/2014/main" id="{5671FCCB-CA66-47CC-B947-4A077E2D3D8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20" y="0"/>
            <a:ext cx="2869330" cy="2661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601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</TotalTime>
  <Words>432</Words>
  <Application>Microsoft Office PowerPoint</Application>
  <PresentationFormat>Özel</PresentationFormat>
  <Paragraphs>125</Paragraphs>
  <Slides>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Wingdings</vt:lpstr>
      <vt:lpstr>Office Theme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Fato</dc:creator>
  <cp:lastModifiedBy>User</cp:lastModifiedBy>
  <cp:revision>33</cp:revision>
  <dcterms:created xsi:type="dcterms:W3CDTF">2019-05-11T10:30:39Z</dcterms:created>
  <dcterms:modified xsi:type="dcterms:W3CDTF">2019-05-12T17:07:23Z</dcterms:modified>
</cp:coreProperties>
</file>